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Hyun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8CD71D-8351-4E4D-8DC3-290681AEE366}">
  <a:tblStyle styleId="{788CD71D-8351-4E4D-8DC3-290681AEE3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16T10:23:03.757">
    <p:pos x="6000" y="0"/>
    <p:text>멀티 고려가 전혀 안되어 있음
1: 유저의 정보 표시 필요 (닉네임, 방장 표시, 누가 레디를 했는지 )
2: 게임 시작 버튼 필요
방장일 떄: 게임 시작 버튼
방장이 아닐 경우: 래디 버튼</p:text>
  </p:cm>
  <p:cm authorId="0" idx="2" dt="2023-12-16T10:10:45.292">
    <p:pos x="6000" y="0"/>
    <p:text>3: 방장이 선택한 스테이지 정보 없음</p:text>
  </p:cm>
  <p:cm authorId="0" idx="3" dt="2023-12-16T10:22:28.121">
    <p:pos x="6000" y="0"/>
    <p:text>강퇴에 대한 것
방장 교체 에 대한 것</p:text>
  </p:cm>
  <p:cm authorId="0" idx="4" dt="2023-12-16T10:23:03.757">
    <p:pos x="6000" y="0"/>
    <p:text>친구 및 파티 관련 UI 는 추후에 디벨로퍼 할 예정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12-16T10:29:02.162">
    <p:pos x="6000" y="0"/>
    <p:text>추후 게임 운영에 대한 정책이 필요함 
예시) 개발자 디코를 운영할것지 공식 네이버 카페를 운영할건지</p:text>
  </p:cm>
  <p:cm authorId="0" idx="6" dt="2023-12-16T10:28:27.369">
    <p:pos x="6000" y="0"/>
    <p:text>크랫딧은 Account에 넣는것이 좋을 듯함</p:text>
  </p:cm>
  <p:cm authorId="0" idx="7" dt="2023-12-16T10:29:02.162">
    <p:pos x="6000" y="0"/>
    <p:text>정책에 대한 설명 칸이 필요할지 모름 (추후 확인하겠다고 UI 팀에 전달)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12-16T10:36:58.911">
    <p:pos x="6000" y="0"/>
    <p:text>아이디어: 크레딧 시간을 체크해서 너무 좀 길다 느껴지면 스킵 추가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12-16T10:51:46.917">
    <p:pos x="6000" y="0"/>
    <p:text>별 획득 조건 인원수와 상관없이 동일하게 변경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8821bc3e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8821bc3e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8f287f8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8f287f8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760a58eb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760a58eb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760a58eb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760a58eb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8ecce09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78ecce0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a8f287f8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a8f287f8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760a58eb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760a58eb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a8f287f8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a8f287f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a8f287f8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a8f287f8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760a58e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760a58e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8821bc3e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8821bc3e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760a58eb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760a58eb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a8f287f8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a8f287f8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bc0bc1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bc0bc1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a8f287f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a8f287f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760a58eb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760a58eb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a8f287f8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aa8f287f8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760a58e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760a58e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8821bc3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8821bc3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760a58eb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760a58eb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8821bc3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8821bc3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8821bc3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8821bc3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760a58eb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760a58eb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760a58eb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760a58eb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4.png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36.png"/><Relationship Id="rId5" Type="http://schemas.openxmlformats.org/officeDocument/2006/relationships/image" Target="../media/image21.jpg"/><Relationship Id="rId6" Type="http://schemas.openxmlformats.org/officeDocument/2006/relationships/image" Target="../media/image42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jpg"/><Relationship Id="rId10" Type="http://schemas.openxmlformats.org/officeDocument/2006/relationships/image" Target="../media/image24.png"/><Relationship Id="rId13" Type="http://schemas.openxmlformats.org/officeDocument/2006/relationships/image" Target="../media/image1.jpg"/><Relationship Id="rId1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36.png"/><Relationship Id="rId14" Type="http://schemas.openxmlformats.org/officeDocument/2006/relationships/image" Target="../media/image27.png"/><Relationship Id="rId5" Type="http://schemas.openxmlformats.org/officeDocument/2006/relationships/image" Target="../media/image21.jpg"/><Relationship Id="rId6" Type="http://schemas.openxmlformats.org/officeDocument/2006/relationships/image" Target="../media/image42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9.jpg"/><Relationship Id="rId9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33.jpg"/><Relationship Id="rId9" Type="http://schemas.openxmlformats.org/officeDocument/2006/relationships/image" Target="../media/image45.jpg"/><Relationship Id="rId5" Type="http://schemas.openxmlformats.org/officeDocument/2006/relationships/image" Target="../media/image43.jpg"/><Relationship Id="rId6" Type="http://schemas.openxmlformats.org/officeDocument/2006/relationships/image" Target="../media/image38.jpg"/><Relationship Id="rId7" Type="http://schemas.openxmlformats.org/officeDocument/2006/relationships/image" Target="../media/image44.jpg"/><Relationship Id="rId8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jpg"/><Relationship Id="rId10" Type="http://schemas.openxmlformats.org/officeDocument/2006/relationships/image" Target="../media/image4.jpg"/><Relationship Id="rId13" Type="http://schemas.openxmlformats.org/officeDocument/2006/relationships/image" Target="../media/image51.png"/><Relationship Id="rId1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Relationship Id="rId4" Type="http://schemas.openxmlformats.org/officeDocument/2006/relationships/image" Target="../media/image41.jpg"/><Relationship Id="rId9" Type="http://schemas.openxmlformats.org/officeDocument/2006/relationships/image" Target="../media/image48.jpg"/><Relationship Id="rId15" Type="http://schemas.openxmlformats.org/officeDocument/2006/relationships/image" Target="../media/image53.jpg"/><Relationship Id="rId14" Type="http://schemas.openxmlformats.org/officeDocument/2006/relationships/image" Target="../media/image62.png"/><Relationship Id="rId5" Type="http://schemas.openxmlformats.org/officeDocument/2006/relationships/image" Target="../media/image43.jpg"/><Relationship Id="rId6" Type="http://schemas.openxmlformats.org/officeDocument/2006/relationships/image" Target="../media/image16.jpg"/><Relationship Id="rId7" Type="http://schemas.openxmlformats.org/officeDocument/2006/relationships/image" Target="../media/image23.jpg"/><Relationship Id="rId8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jpg"/><Relationship Id="rId10" Type="http://schemas.openxmlformats.org/officeDocument/2006/relationships/image" Target="../media/image29.jpg"/><Relationship Id="rId13" Type="http://schemas.openxmlformats.org/officeDocument/2006/relationships/image" Target="../media/image33.jp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9" Type="http://schemas.openxmlformats.org/officeDocument/2006/relationships/image" Target="../media/image4.jpg"/><Relationship Id="rId5" Type="http://schemas.openxmlformats.org/officeDocument/2006/relationships/image" Target="../media/image16.jpg"/><Relationship Id="rId6" Type="http://schemas.openxmlformats.org/officeDocument/2006/relationships/image" Target="../media/image23.jpg"/><Relationship Id="rId7" Type="http://schemas.openxmlformats.org/officeDocument/2006/relationships/image" Target="../media/image48.jpg"/><Relationship Id="rId8" Type="http://schemas.openxmlformats.org/officeDocument/2006/relationships/image" Target="../media/image5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jpg"/><Relationship Id="rId10" Type="http://schemas.openxmlformats.org/officeDocument/2006/relationships/image" Target="../media/image61.jpg"/><Relationship Id="rId13" Type="http://schemas.openxmlformats.org/officeDocument/2006/relationships/image" Target="../media/image59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9.jpg"/><Relationship Id="rId9" Type="http://schemas.openxmlformats.org/officeDocument/2006/relationships/image" Target="../media/image54.jpg"/><Relationship Id="rId15" Type="http://schemas.openxmlformats.org/officeDocument/2006/relationships/image" Target="../media/image67.png"/><Relationship Id="rId14" Type="http://schemas.openxmlformats.org/officeDocument/2006/relationships/image" Target="../media/image55.png"/><Relationship Id="rId17" Type="http://schemas.openxmlformats.org/officeDocument/2006/relationships/image" Target="../media/image60.png"/><Relationship Id="rId16" Type="http://schemas.openxmlformats.org/officeDocument/2006/relationships/image" Target="../media/image57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Relationship Id="rId8" Type="http://schemas.openxmlformats.org/officeDocument/2006/relationships/image" Target="../media/image6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jpg"/><Relationship Id="rId10" Type="http://schemas.openxmlformats.org/officeDocument/2006/relationships/image" Target="../media/image53.jpg"/><Relationship Id="rId1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42.png"/><Relationship Id="rId9" Type="http://schemas.openxmlformats.org/officeDocument/2006/relationships/image" Target="../media/image29.jpg"/><Relationship Id="rId5" Type="http://schemas.openxmlformats.org/officeDocument/2006/relationships/image" Target="../media/image33.jpg"/><Relationship Id="rId6" Type="http://schemas.openxmlformats.org/officeDocument/2006/relationships/image" Target="../media/image49.jpg"/><Relationship Id="rId7" Type="http://schemas.openxmlformats.org/officeDocument/2006/relationships/image" Target="../media/image51.png"/><Relationship Id="rId8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6.jpg"/><Relationship Id="rId13" Type="http://schemas.openxmlformats.org/officeDocument/2006/relationships/image" Target="../media/image7.jpg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9" Type="http://schemas.openxmlformats.org/officeDocument/2006/relationships/image" Target="../media/image9.jpg"/><Relationship Id="rId15" Type="http://schemas.openxmlformats.org/officeDocument/2006/relationships/image" Target="../media/image14.png"/><Relationship Id="rId14" Type="http://schemas.openxmlformats.org/officeDocument/2006/relationships/image" Target="../media/image10.jpg"/><Relationship Id="rId5" Type="http://schemas.openxmlformats.org/officeDocument/2006/relationships/image" Target="../media/image42.png"/><Relationship Id="rId6" Type="http://schemas.openxmlformats.org/officeDocument/2006/relationships/image" Target="../media/image4.jpg"/><Relationship Id="rId7" Type="http://schemas.openxmlformats.org/officeDocument/2006/relationships/image" Target="../media/image13.jpg"/><Relationship Id="rId8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jpg"/><Relationship Id="rId9" Type="http://schemas.openxmlformats.org/officeDocument/2006/relationships/image" Target="../media/image23.jpg"/><Relationship Id="rId5" Type="http://schemas.openxmlformats.org/officeDocument/2006/relationships/image" Target="../media/image4.jp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19.jpg"/><Relationship Id="rId6" Type="http://schemas.openxmlformats.org/officeDocument/2006/relationships/image" Target="../media/image18.jpg"/><Relationship Id="rId7" Type="http://schemas.openxmlformats.org/officeDocument/2006/relationships/image" Target="../media/image23.jpg"/><Relationship Id="rId8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Cookeep UI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텀블벅 버전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미완성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2"/>
          <p:cNvGraphicFramePr/>
          <p:nvPr/>
        </p:nvGraphicFramePr>
        <p:xfrm>
          <a:off x="855000" y="75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626750"/>
                <a:gridCol w="1152200"/>
                <a:gridCol w="966325"/>
                <a:gridCol w="4347475"/>
              </a:tblGrid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계정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계정 연동 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사운드,언어  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닉네임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유저가 설정한 닉네임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구글,애플 계정 로그인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선택한 로그인 창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로그인 되어 있는 계정이 로그아웃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크레딧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제작자 이름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버전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2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785925"/>
                <a:gridCol w="1460350"/>
                <a:gridCol w="915925"/>
                <a:gridCol w="407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소리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소리 라고 써져있는 텍스트 [ 아무 효과 없음 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언어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언어 설정 가능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설정 된 언어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설정 된 언어가 화면으로 출력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[언어를 바꾸게 되면 게임 상 모든 언어가 바뀜]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소리 상태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전체 소리 끄기 및 전체 소리 키기만 존재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 Credit (참고 이미지)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39688"/>
            <a:ext cx="6517551" cy="36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25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캐릭터 선택창</a:t>
            </a:r>
            <a:r>
              <a:rPr lang="ko"/>
              <a:t> 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73" y="766188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54" y="766188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00" y="2323714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73" y="2301889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54" y="2269014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72" y="722550"/>
            <a:ext cx="1469141" cy="13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00" y="732949"/>
            <a:ext cx="2321573" cy="1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800" y="752875"/>
            <a:ext cx="2250773" cy="12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5550" y="732957"/>
            <a:ext cx="2321573" cy="130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574" y="2431674"/>
            <a:ext cx="2011416" cy="11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89763" y="2490034"/>
            <a:ext cx="679112" cy="10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8600" y="2436050"/>
            <a:ext cx="716412" cy="10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5050" y="369575"/>
            <a:ext cx="407725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2130802" y="9198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[33]</a:t>
            </a:r>
            <a:endParaRPr sz="1800"/>
          </a:p>
        </p:txBody>
      </p:sp>
      <p:sp>
        <p:nvSpPr>
          <p:cNvPr id="219" name="Google Shape;219;p25"/>
          <p:cNvSpPr txBox="1"/>
          <p:nvPr/>
        </p:nvSpPr>
        <p:spPr>
          <a:xfrm>
            <a:off x="7691052" y="3695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[34]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캐릭터 선택창-캐릭터 선택 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141" y="873420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069" y="873420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50" y="2369841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168" y="2369841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557" y="2380485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65" y="780213"/>
            <a:ext cx="1442134" cy="141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6">
            <a:alphaModFix/>
          </a:blip>
          <a:srcRect b="0" l="9450" r="-9450" t="0"/>
          <a:stretch/>
        </p:blipFill>
        <p:spPr>
          <a:xfrm>
            <a:off x="432525" y="882186"/>
            <a:ext cx="2321573" cy="1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8375" y="934225"/>
            <a:ext cx="2250773" cy="12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7375" y="882182"/>
            <a:ext cx="2321573" cy="130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237" y="2561812"/>
            <a:ext cx="2011416" cy="11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4813" y="2620159"/>
            <a:ext cx="679112" cy="10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36287" y="0"/>
            <a:ext cx="407725" cy="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4825" y="572700"/>
            <a:ext cx="2539175" cy="44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625" y="749636"/>
            <a:ext cx="2321573" cy="1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663" y="2585527"/>
            <a:ext cx="944950" cy="9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12" y="2570667"/>
            <a:ext cx="944950" cy="9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663" y="3567175"/>
            <a:ext cx="944950" cy="92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13" y="3584838"/>
            <a:ext cx="944958" cy="9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26613" y="4513175"/>
            <a:ext cx="4762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6832776" y="2011225"/>
            <a:ext cx="2250900" cy="4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불을 사용합니다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고기 굽기 시간 2초 단축</a:t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7039649" y="572700"/>
            <a:ext cx="1641600" cy="34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캐릭이름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97713" y="2620150"/>
            <a:ext cx="716412" cy="1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7063852" y="5045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[34]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6832777" y="19320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[35]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8148652" y="1264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[36]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7186002" y="27496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[37]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8087677" y="45292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[38]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623927" y="40547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[39]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27"/>
          <p:cNvGraphicFramePr/>
          <p:nvPr/>
        </p:nvGraphicFramePr>
        <p:xfrm>
          <a:off x="952500" y="43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745300"/>
                <a:gridCol w="1403475"/>
                <a:gridCol w="1110925"/>
                <a:gridCol w="397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이펙트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장착하고 있는 캐릭터를 이펙트로 보여준다[ 다른 방법도 무관]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메인 로비로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터치한 캐릭터의 능력치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선택한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터치한 캐릭터의 이미지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스킨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캐릭터의 스킨 이미지가 출력 됨 . 터치 시 해당 스킨 장착 / </a:t>
                      </a:r>
                      <a:r>
                        <a:rPr lang="ko">
                          <a:solidFill>
                            <a:srgbClr val="FF0000"/>
                          </a:solidFill>
                        </a:rPr>
                        <a:t>미보유 스킨일 시: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” 잠금이 해제되지 않았습니다 “ </a:t>
                      </a:r>
                      <a:r>
                        <a:rPr lang="ko">
                          <a:solidFill>
                            <a:srgbClr val="FF0000"/>
                          </a:solidFill>
                        </a:rPr>
                        <a:t>라는 텍스트 출력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확인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스킨, 캐릭터가 저장 된 상태로 메인로비로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백그라운드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배경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선택 창의 백그라운드 배경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모드</a:t>
            </a:r>
            <a:r>
              <a:rPr lang="ko">
                <a:solidFill>
                  <a:schemeClr val="lt1"/>
                </a:solidFill>
              </a:rPr>
              <a:t> 선택창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8" y="447975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000" y="695349"/>
            <a:ext cx="127100" cy="1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/>
          <p:nvPr/>
        </p:nvSpPr>
        <p:spPr>
          <a:xfrm>
            <a:off x="1096600" y="695350"/>
            <a:ext cx="2860200" cy="178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4279975" y="695350"/>
            <a:ext cx="2860200" cy="17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4279975" y="2919325"/>
            <a:ext cx="2860200" cy="17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1096600" y="2919325"/>
            <a:ext cx="2860200" cy="17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952" y="1004325"/>
            <a:ext cx="2977499" cy="14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1096600" y="695350"/>
            <a:ext cx="2819100" cy="666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모드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327" y="1040314"/>
            <a:ext cx="2977500" cy="146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>
            <a:off x="4279975" y="731300"/>
            <a:ext cx="2819100" cy="666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컨텐츠</a:t>
            </a:r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150" y="3152250"/>
            <a:ext cx="3092800" cy="15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/>
          <p:nvPr/>
        </p:nvSpPr>
        <p:spPr>
          <a:xfrm>
            <a:off x="1117150" y="2970000"/>
            <a:ext cx="2819100" cy="6663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모드</a:t>
            </a:r>
            <a:endParaRPr/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7025" y="3152250"/>
            <a:ext cx="2925000" cy="15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/>
          <p:nvPr/>
        </p:nvSpPr>
        <p:spPr>
          <a:xfrm>
            <a:off x="4300525" y="2970000"/>
            <a:ext cx="2819100" cy="666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컨텐츠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160777" y="7646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[40]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3199427" y="30296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[41]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24827" y="8093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[42]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348177" y="8093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[43]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6305577" y="31130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[44]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챕터 선택창- 시나리오 모드 선택 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031950" y="1052250"/>
            <a:ext cx="1893300" cy="3039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3366075" y="1052250"/>
            <a:ext cx="1893300" cy="3039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5700200" y="1052250"/>
            <a:ext cx="1893300" cy="3039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8030225" y="1052250"/>
            <a:ext cx="1159200" cy="3039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750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675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450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300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950" y="1344025"/>
            <a:ext cx="1893301" cy="19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1787625" y="3481288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221" y="1466596"/>
            <a:ext cx="1241025" cy="169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4290" y="1438778"/>
            <a:ext cx="1241025" cy="174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0600" y="1502187"/>
            <a:ext cx="1131729" cy="16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4272075" y="3481288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472100" y="3481275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8883375" y="3481263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425" y="572700"/>
            <a:ext cx="4857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88" y="564075"/>
            <a:ext cx="503125" cy="4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-3435" y="10394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[45]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491002" y="10522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[46]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1654302" y="28476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[47]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293127" y="34812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[48]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121627" y="43874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[49]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30"/>
          <p:cNvGraphicFramePr/>
          <p:nvPr/>
        </p:nvGraphicFramePr>
        <p:xfrm>
          <a:off x="895625" y="7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769675"/>
                <a:gridCol w="1452225"/>
                <a:gridCol w="1062175"/>
                <a:gridCol w="395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시나리오 모드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시나리오 챕터로 입장됨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온라인 모드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온라인 매칭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컨텐츠를 위한 여백 [잠김 표시]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컨텐츠를 위한 여백 [잠김 표시]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모드 선택창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모드 선택창으로 이동됨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썸네일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스테이지의 썸네일이 출력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획득 별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얻어야하는 별 개수, 얻은 별 개수가 표기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배경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 배경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선택창 - 클리어 전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5" y="858450"/>
            <a:ext cx="46270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050" y="1863750"/>
            <a:ext cx="1307176" cy="13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1510512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0962" y="1547362"/>
            <a:ext cx="1123350" cy="3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800" y="3167850"/>
            <a:ext cx="58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1150" y="3676254"/>
            <a:ext cx="503125" cy="4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2125" y="3167850"/>
            <a:ext cx="58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3150" y="3167850"/>
            <a:ext cx="58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9200" y="858438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/>
        </p:nvSpPr>
        <p:spPr>
          <a:xfrm>
            <a:off x="3133450" y="8584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한국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725" y="858450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7050" y="867075"/>
            <a:ext cx="4857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1353525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1510512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1933850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2357163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27804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31648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193385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2357175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278050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316490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62" y="1872900"/>
            <a:ext cx="50312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62" y="2276763"/>
            <a:ext cx="50312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62" y="2719563"/>
            <a:ext cx="50312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75" y="3043025"/>
            <a:ext cx="503125" cy="5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3681138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3654813" y="1952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1-2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3654825" y="23663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1-3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3654825" y="2765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1-4전주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654825" y="31648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1-5전주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871788" y="377000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160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1523663" y="377000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360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2175538" y="377000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440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24762" y="862938"/>
            <a:ext cx="443650" cy="5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2081850" y="862950"/>
            <a:ext cx="443650" cy="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345990" y="12615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[50]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838015" y="12628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[51]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3117115" y="11154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[52]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2104177" y="15473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[53]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2284327" y="22951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[54]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2451440" y="34441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[55]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3841865" y="12076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[56]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3076090" y="37198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[57]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4598490" y="9120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[58]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1598450" y="880375"/>
            <a:ext cx="648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[59]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52525" y="520050"/>
            <a:ext cx="74838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6"/>
                </a:solidFill>
              </a:rPr>
              <a:t>텀블벅에 나오지 않아도 되는 UI는 노랑색으로 표기 </a:t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HISTORY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2023.12.18 이미지 제작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2023.12.26 텍스트 입력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2023.12.28 UI 전반적 수정 및 텍스트 입력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선택창 - 클리어 후</a:t>
            </a: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25" y="858450"/>
            <a:ext cx="46270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050" y="1863750"/>
            <a:ext cx="1307176" cy="13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1510512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962" y="1547362"/>
            <a:ext cx="1123350" cy="3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150" y="3676279"/>
            <a:ext cx="503125" cy="4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8487" y="862950"/>
            <a:ext cx="443650" cy="5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4850" y="858438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2959100" y="8584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한국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713" y="874250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6338" y="882863"/>
            <a:ext cx="4857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1353525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1510512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1933850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2357163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27804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31648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193385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2357175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278050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3164900"/>
            <a:ext cx="402045" cy="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/>
        </p:nvSpPr>
        <p:spPr>
          <a:xfrm>
            <a:off x="3681138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3654813" y="1952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1-2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3654825" y="23663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1-3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3654825" y="2765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1-4전주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3654825" y="31648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1-5전주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9675" y="31678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32125" y="31678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84575" y="31678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2038987" y="862950"/>
            <a:ext cx="443650" cy="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p33"/>
          <p:cNvGraphicFramePr/>
          <p:nvPr/>
        </p:nvGraphicFramePr>
        <p:xfrm>
          <a:off x="952500" y="28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704675"/>
                <a:gridCol w="1476600"/>
                <a:gridCol w="964675"/>
                <a:gridCol w="4093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챕터 선택창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챕터 선택창으로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나라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챕터의 나라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선택 된 스테이지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썸네일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선택 된 스테이지의 썸네일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별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획득한 별의 개수 및 별 기준 점수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오픈 스테이지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열려있는 스테이지 버튼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플레이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 플레이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챕터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챕터로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이전 챕터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이전 챕터로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 스테이지 화면 구성</a:t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/>
          <p:nvPr/>
        </p:nvSpPr>
        <p:spPr>
          <a:xfrm>
            <a:off x="0" y="4367075"/>
            <a:ext cx="9144000" cy="132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850" y="-12"/>
            <a:ext cx="456153" cy="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550" y="3476750"/>
            <a:ext cx="1764926" cy="9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75" y="3136476"/>
            <a:ext cx="1430874" cy="14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4727" y="4112625"/>
            <a:ext cx="736460" cy="64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75" y="743"/>
            <a:ext cx="801431" cy="87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2506" y="-6531"/>
            <a:ext cx="715123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7629" y="724"/>
            <a:ext cx="715123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2752" y="-6550"/>
            <a:ext cx="715123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3887" y="761"/>
            <a:ext cx="753511" cy="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04501" y="5487"/>
            <a:ext cx="753512" cy="74431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/>
          <p:nvPr/>
        </p:nvSpPr>
        <p:spPr>
          <a:xfrm>
            <a:off x="8076825" y="3476744"/>
            <a:ext cx="726900" cy="55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점프</a:t>
            </a:r>
            <a:endParaRPr/>
          </a:p>
        </p:txBody>
      </p:sp>
      <p:sp>
        <p:nvSpPr>
          <p:cNvPr id="426" name="Google Shape;426;p34"/>
          <p:cNvSpPr txBox="1"/>
          <p:nvPr/>
        </p:nvSpPr>
        <p:spPr>
          <a:xfrm>
            <a:off x="2158465" y="6125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[60]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3573865" y="5727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[61]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4456952" y="6125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[62]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875752" y="2755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[63]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8223065" y="33841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[64]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8023665" y="40296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[65]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5492702" y="46816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[67]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7244700" y="2884700"/>
            <a:ext cx="7365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스킬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7428215" y="2755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[66]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8223077" y="1031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[68]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36" name="Google Shape;436;p34"/>
          <p:cNvPicPr preferRelativeResize="0"/>
          <p:nvPr/>
        </p:nvPicPr>
        <p:blipFill rotWithShape="1">
          <a:blip r:embed="rId12">
            <a:alphaModFix/>
          </a:blip>
          <a:srcRect b="-10860" l="0" r="0" t="10860"/>
          <a:stretch/>
        </p:blipFill>
        <p:spPr>
          <a:xfrm>
            <a:off x="5105551" y="3690410"/>
            <a:ext cx="654126" cy="61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48325" y="4013477"/>
            <a:ext cx="596467" cy="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75176" y="2755150"/>
            <a:ext cx="2927649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8472" y="1038400"/>
            <a:ext cx="5987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57850" y="4112634"/>
            <a:ext cx="596475" cy="31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57858" y="3823688"/>
            <a:ext cx="596475" cy="34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456490" y="1038400"/>
            <a:ext cx="5987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62690" y="1038400"/>
            <a:ext cx="5987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456490" y="633350"/>
            <a:ext cx="5987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62690" y="633350"/>
            <a:ext cx="59879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/>
          <p:nvPr/>
        </p:nvSpPr>
        <p:spPr>
          <a:xfrm>
            <a:off x="2807075" y="2736250"/>
            <a:ext cx="654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[67]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Google Shape;451;p35"/>
          <p:cNvGraphicFramePr/>
          <p:nvPr/>
        </p:nvGraphicFramePr>
        <p:xfrm>
          <a:off x="952500" y="30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655925"/>
                <a:gridCol w="1167825"/>
                <a:gridCol w="1135300"/>
                <a:gridCol w="427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레시피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레시피 랜덤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점수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유저가 획득한 누적 점수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타이머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스테이지의 타이머/ 타이머가 종료되면 스테이지도 종료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조이스틱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조이스틱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이동이 가능한 조이스틱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점프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점프가 가능한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상호작용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요리,던지기 등 상호작용이 가능한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00"/>
                          </a:solidFill>
                        </a:rPr>
                        <a:t>66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00"/>
                          </a:solidFill>
                        </a:rPr>
                        <a:t>스킬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00"/>
                          </a:solidFill>
                        </a:rPr>
                        <a:t>버튼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00"/>
                          </a:solidFill>
                        </a:rPr>
                        <a:t>스킬 사용이 가능한 버튼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재료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모든 요리의 재료를 아이콘으로 표기/ 요리 기구 오브젝트에 들어간 재료의 경우 프로그래스바 같이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 창 팝업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결과창</a:t>
            </a:r>
            <a:endParaRPr/>
          </a:p>
        </p:txBody>
      </p:sp>
      <p:pic>
        <p:nvPicPr>
          <p:cNvPr id="457" name="Google Shape;4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" y="807825"/>
            <a:ext cx="5216675" cy="3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375" y="2748437"/>
            <a:ext cx="1658400" cy="9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350" y="1371775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800" y="1077100"/>
            <a:ext cx="807542" cy="9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350" y="1371775"/>
            <a:ext cx="5810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6"/>
          <p:cNvSpPr txBox="1"/>
          <p:nvPr/>
        </p:nvSpPr>
        <p:spPr>
          <a:xfrm>
            <a:off x="1609600" y="200995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160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2261475" y="200995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3</a:t>
            </a:r>
            <a:r>
              <a:rPr lang="ko" sz="1100">
                <a:solidFill>
                  <a:schemeClr val="dk1"/>
                </a:solidFill>
              </a:rPr>
              <a:t>6</a:t>
            </a:r>
            <a:r>
              <a:rPr lang="ko" sz="1100">
                <a:solidFill>
                  <a:schemeClr val="dk1"/>
                </a:solidFill>
              </a:rPr>
              <a:t>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2955750" y="200995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440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631725" y="1914200"/>
            <a:ext cx="7671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Total Score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[ 420 ]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66" name="Google Shape;46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3350" y="2314775"/>
            <a:ext cx="19635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9775" y="2427925"/>
            <a:ext cx="289025" cy="2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2307038" y="2442325"/>
            <a:ext cx="696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4400$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288" y="969463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0051" y="3714150"/>
            <a:ext cx="410154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7062" y="3714373"/>
            <a:ext cx="503125" cy="48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41400" y="3722775"/>
            <a:ext cx="4857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 txBox="1"/>
          <p:nvPr/>
        </p:nvSpPr>
        <p:spPr>
          <a:xfrm>
            <a:off x="750215" y="11055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[69]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3039665" y="10315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[70]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5" name="Google Shape;475;p36"/>
          <p:cNvSpPr txBox="1"/>
          <p:nvPr/>
        </p:nvSpPr>
        <p:spPr>
          <a:xfrm>
            <a:off x="2955740" y="24398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[71]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6" name="Google Shape;476;p36"/>
          <p:cNvSpPr txBox="1"/>
          <p:nvPr/>
        </p:nvSpPr>
        <p:spPr>
          <a:xfrm>
            <a:off x="2770815" y="31629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[72]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2210815" y="4144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[73]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2890040" y="4144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[74]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9" name="Google Shape;479;p36"/>
          <p:cNvSpPr txBox="1"/>
          <p:nvPr/>
        </p:nvSpPr>
        <p:spPr>
          <a:xfrm>
            <a:off x="1659977" y="4144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[75]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0" name="Google Shape;480;p36"/>
          <p:cNvSpPr txBox="1"/>
          <p:nvPr/>
        </p:nvSpPr>
        <p:spPr>
          <a:xfrm>
            <a:off x="552902" y="27155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[76]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p37"/>
          <p:cNvGraphicFramePr/>
          <p:nvPr/>
        </p:nvGraphicFramePr>
        <p:xfrm>
          <a:off x="952500" y="49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688425"/>
                <a:gridCol w="1246475"/>
                <a:gridCol w="951025"/>
                <a:gridCol w="435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획득 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획득한 별 개수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보상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얻은 보상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참여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스테이지에 참가한 캐릭터 출력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다시하기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 다시 플레이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스테이지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스테이지로 바로 이동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뒤로가기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선택창으로 이동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누적 점수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얻은 누적 점수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화면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572688"/>
            <a:ext cx="5916052" cy="43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572000" y="572700"/>
            <a:ext cx="1594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Design:Erika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952" y="3629475"/>
            <a:ext cx="174307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646950" y="37899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Guest Login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663" y="4599375"/>
            <a:ext cx="1541645" cy="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9663" y="4311465"/>
            <a:ext cx="1541650" cy="231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00263" y="45993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v.1.1.1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35150" y="63030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891325" y="376490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[2]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804750" y="4289563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[3]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78775" y="454335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[4]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284025" y="946700"/>
            <a:ext cx="2541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2"/>
                </a:solidFill>
              </a:rPr>
              <a:t>텀블벅 버전에는 Guest Login만 표기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82;p16"/>
          <p:cNvGraphicFramePr/>
          <p:nvPr/>
        </p:nvGraphicFramePr>
        <p:xfrm>
          <a:off x="952500" y="130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617050"/>
                <a:gridCol w="1228275"/>
                <a:gridCol w="945100"/>
                <a:gridCol w="444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화면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화면 이미지, 로고 나오면 제작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시작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3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로그인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00"/>
                          </a:solidFill>
                        </a:rPr>
                        <a:t>구글, Apple 계정 연동 후 바로 메인 로비로 이동 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게임의 버전을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0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로비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200" y="1306600"/>
            <a:ext cx="3447600" cy="19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338" y="-12"/>
            <a:ext cx="938175" cy="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5525" y="-12"/>
            <a:ext cx="938175" cy="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4387" y="48888"/>
            <a:ext cx="258925" cy="2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7538" y="48900"/>
            <a:ext cx="327317" cy="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45100" y="-36387"/>
            <a:ext cx="456153" cy="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9" y="2473738"/>
            <a:ext cx="508265" cy="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6074" y="2519295"/>
            <a:ext cx="508277" cy="28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186" y="3979774"/>
            <a:ext cx="2718064" cy="10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44213" y="1900167"/>
            <a:ext cx="436200" cy="30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51" y="3024604"/>
            <a:ext cx="508275" cy="48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61775" y="1832341"/>
            <a:ext cx="508275" cy="44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9" y="1966813"/>
            <a:ext cx="508265" cy="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200900" y="191570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[6]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04763" y="3083813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[7]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217300" y="-36375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[8]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144838" y="-36375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[9]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8229677" y="398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[11]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83777" y="20699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[12]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48977" y="25073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[14]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7581077" y="36452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[16]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438015" y="16822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[17]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304952" y="21811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[18]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183163" y="3024600"/>
            <a:ext cx="1028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닉네임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2003" y="1354900"/>
            <a:ext cx="327325" cy="3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411365" y="11127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[19]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847352" y="2955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[20]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843002" y="2955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[21]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171" y="4313150"/>
            <a:ext cx="1860517" cy="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5276127" y="39797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[15]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048875" y="4512788"/>
            <a:ext cx="1103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게임 모드 선택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276700" y="4255481"/>
            <a:ext cx="1422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</a:rPr>
              <a:t>게임 시작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18"/>
          <p:cNvGraphicFramePr/>
          <p:nvPr/>
        </p:nvGraphicFramePr>
        <p:xfrm>
          <a:off x="885400" y="4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669225"/>
                <a:gridCol w="877950"/>
                <a:gridCol w="766150"/>
                <a:gridCol w="492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종료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게임이 종료됨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6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친구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친구 팝업창이 출력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7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상점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상점 페이지로 이동됨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무료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재화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소지하고 있는 무료 재화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유료 재화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소지하고 있는 유료 재화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선택되어 있는 스테이지 표시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 팝업창이 출력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9"/>
          <p:cNvGraphicFramePr/>
          <p:nvPr/>
        </p:nvGraphicFramePr>
        <p:xfrm>
          <a:off x="619350" y="4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{788CD71D-8351-4E4D-8DC3-290681AEE366}</a:tableStyleId>
              </a:tblPr>
              <a:tblGrid>
                <a:gridCol w="623425"/>
                <a:gridCol w="1305950"/>
                <a:gridCol w="1005300"/>
                <a:gridCol w="4304325"/>
              </a:tblGrid>
              <a:tr h="32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12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비밀 레시피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비밀 레시피 페이지로 이동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13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온라인 매칭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온라인 매칭 페이지로 이동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선택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선택 페이지로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모드 선택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모드 선택 페이지로 이동 됨/ 모드가 선택이 되어있을 시에는 선택 된 스테이지 표시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시작 or 준비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방장 일 경우 게임 시작 , 팀원 일 경우 게임 준비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17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준비 완료 표시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아이콘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팀원의 경우 준비 완료를 하면 캐릭터 상단에 아이콘이 표시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유저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유저가 고른 캐릭터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19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방장 아이콘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아이콘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방장 일 경우 캐릭터 상단에 아이콘이 표시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20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닉네임 표시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텍스트 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캐릭터의 하단에 유저 닉네임 출력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비행기 내부의 모습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 Account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" y="709975"/>
            <a:ext cx="5216675" cy="3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25" y="1457950"/>
            <a:ext cx="1064050" cy="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25" y="2091625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520775" y="14579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Account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20775" y="2091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Setting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5900" y="2436515"/>
            <a:ext cx="1541650" cy="23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5900" y="2091625"/>
            <a:ext cx="1541645" cy="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857250"/>
            <a:ext cx="407725" cy="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8387" y="1530437"/>
            <a:ext cx="1321475" cy="3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2625375" y="15467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Guest1006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60588" y="3663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v.1.1.1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787" y="3574475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842388" y="35744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Credit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365202" y="14131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[22]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365202" y="22504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[23]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812427" y="1254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[24]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907540" y="22190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[25]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2496390" y="35415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[27]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954740" y="36632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[28]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757740" y="28523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[29]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350" y="3574500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3144988" y="357450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Logout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935990" y="35494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[26]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-342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 Setting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" y="679975"/>
            <a:ext cx="5216675" cy="3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25" y="1457950"/>
            <a:ext cx="1064050" cy="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25" y="2091625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520775" y="14579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Account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20775" y="2091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Setting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57250"/>
            <a:ext cx="407725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460588" y="3663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v.1.1.1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200" y="1488705"/>
            <a:ext cx="373305" cy="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402" y="1540121"/>
            <a:ext cx="1096875" cy="30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900700" y="14887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Sound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3400" y="1486432"/>
            <a:ext cx="407725" cy="4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400" y="2091625"/>
            <a:ext cx="1096842" cy="3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1821225" y="20540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176" y="2027484"/>
            <a:ext cx="1022700" cy="38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3085913" y="2027463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English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134652" y="11755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[29]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008277" y="21553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[30]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3232352" y="22190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[31]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843927" y="11755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[32]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